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6" r:id="rId4"/>
    <p:sldId id="270" r:id="rId5"/>
    <p:sldId id="318" r:id="rId6"/>
    <p:sldId id="287" r:id="rId7"/>
    <p:sldId id="297" r:id="rId8"/>
    <p:sldId id="317" r:id="rId9"/>
    <p:sldId id="275" r:id="rId10"/>
    <p:sldId id="293" r:id="rId11"/>
    <p:sldId id="296" r:id="rId12"/>
    <p:sldId id="276" r:id="rId13"/>
    <p:sldId id="304" r:id="rId14"/>
    <p:sldId id="306" r:id="rId15"/>
    <p:sldId id="307" r:id="rId16"/>
    <p:sldId id="308" r:id="rId17"/>
    <p:sldId id="284" r:id="rId18"/>
    <p:sldId id="290" r:id="rId19"/>
    <p:sldId id="291" r:id="rId20"/>
    <p:sldId id="300" r:id="rId21"/>
    <p:sldId id="309" r:id="rId22"/>
    <p:sldId id="310" r:id="rId23"/>
    <p:sldId id="315" r:id="rId24"/>
    <p:sldId id="312" r:id="rId25"/>
    <p:sldId id="292" r:id="rId26"/>
    <p:sldId id="301" r:id="rId27"/>
    <p:sldId id="302" r:id="rId28"/>
    <p:sldId id="303" r:id="rId29"/>
    <p:sldId id="313" r:id="rId30"/>
    <p:sldId id="277" r:id="rId31"/>
    <p:sldId id="263" r:id="rId32"/>
    <p:sldId id="289" r:id="rId33"/>
    <p:sldId id="294" r:id="rId34"/>
    <p:sldId id="316" r:id="rId35"/>
    <p:sldId id="269" r:id="rId36"/>
    <p:sldId id="314" r:id="rId37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DE"/>
    <a:srgbClr val="F7ED69"/>
    <a:srgbClr val="5F8D4C"/>
    <a:srgbClr val="000000"/>
    <a:srgbClr val="1956A7"/>
    <a:srgbClr val="224926"/>
    <a:srgbClr val="FFFFFF"/>
    <a:srgbClr val="F0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 showGuides="1">
      <p:cViewPr varScale="1">
        <p:scale>
          <a:sx n="88" d="100"/>
          <a:sy n="88" d="100"/>
        </p:scale>
        <p:origin x="108" y="8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03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368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03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75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50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30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04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02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2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8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18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562A4-6D46-4B36-8087-4F49FBAE9E4C}" type="datetimeFigureOut">
              <a:rPr lang="zh-TW" altLang="en-US" smtClean="0"/>
              <a:t>2022/7/20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3D022-7A20-4B3D-804D-3BBAC112D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09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aydreamdesigns.co.uk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review.themeforest.net/item/hayka-hiking-camping-elementor-template-kit/full_screen_preview/36863002?_ga=2.202790673.149489957.1655425935-1183000624.1655425935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shop.polarstar.tw/?gclid=CjwKCAjw5s6WBhA4EiwACGncZYsDW3Av-79kuA4nF7uRNZdOjZxVHpE2abrXZO-LNEQmW1UHtzJjxxoCVw8QAvD_BwE" TargetMode="External"/><Relationship Id="rId3" Type="http://schemas.openxmlformats.org/officeDocument/2006/relationships/hyperlink" Target="https://www.travelwildtw.com/products" TargetMode="External"/><Relationship Id="rId7" Type="http://schemas.openxmlformats.org/officeDocument/2006/relationships/hyperlink" Target="https://hike.taiwan.gov.tw/" TargetMode="External"/><Relationship Id="rId2" Type="http://schemas.openxmlformats.org/officeDocument/2006/relationships/hyperlink" Target="https://mwildercouple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untainfield.com.tw/pages?website_module_classify_sn=122" TargetMode="External"/><Relationship Id="rId5" Type="http://schemas.openxmlformats.org/officeDocument/2006/relationships/hyperlink" Target="https://www.mts.tw/" TargetMode="External"/><Relationship Id="rId4" Type="http://schemas.openxmlformats.org/officeDocument/2006/relationships/hyperlink" Target="https://www.taiwan368368.com.tw/products" TargetMode="External"/><Relationship Id="rId9" Type="http://schemas.openxmlformats.org/officeDocument/2006/relationships/hyperlink" Target="https://www.outsiders.com.tw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694" cy="5157705"/>
          </a:xfrm>
          <a:prstGeom prst="rect">
            <a:avLst/>
          </a:prstGeom>
          <a:solidFill>
            <a:srgbClr val="EBF1D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1942752" y="1419622"/>
            <a:ext cx="5257801" cy="1134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前端專題提案報告</a:t>
            </a:r>
            <a:endParaRPr lang="zh-TW" altLang="en-US" sz="36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2243318" y="2605081"/>
            <a:ext cx="4656668" cy="71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</a:t>
            </a:r>
            <a:r>
              <a:rPr lang="en-US" altLang="zh-TW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/</a:t>
            </a:r>
            <a:r>
              <a:rPr lang="zh-TW" altLang="en-US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台灣登山行程官網</a:t>
            </a:r>
          </a:p>
          <a:p>
            <a:r>
              <a:rPr lang="zh-TW" altLang="en-US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報告者</a:t>
            </a:r>
            <a:r>
              <a:rPr lang="en-US" altLang="zh-TW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/</a:t>
            </a:r>
            <a:r>
              <a:rPr lang="zh-TW" altLang="en-US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13.</a:t>
            </a:r>
            <a:r>
              <a:rPr lang="zh-TW" altLang="en-US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劉芸秀</a:t>
            </a:r>
            <a:endParaRPr lang="zh-TW" altLang="en-US" sz="2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9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76256" y="195486"/>
            <a:ext cx="15183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網站架構</a:t>
            </a:r>
            <a:endParaRPr lang="en-US" altLang="zh-TW" sz="2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r"/>
            <a:r>
              <a:rPr lang="en-US" altLang="zh-TW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</a:t>
            </a:r>
            <a:r>
              <a:rPr lang="zh-TW" altLang="en-US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架構</a:t>
            </a:r>
            <a:r>
              <a:rPr lang="zh-TW" altLang="en-US" sz="2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圖</a:t>
            </a:r>
          </a:p>
        </p:txBody>
      </p:sp>
      <p:pic>
        <p:nvPicPr>
          <p:cNvPr id="15362" name="Picture 2" descr="F:\泰山前端網頁-芸秀\專題\架構new-02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55793" y="195486"/>
            <a:ext cx="15183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2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網站架構</a:t>
            </a:r>
            <a:endParaRPr lang="en-US" altLang="zh-TW" sz="2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r"/>
            <a:r>
              <a:rPr lang="en-US" altLang="zh-TW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</a:t>
            </a:r>
            <a:r>
              <a:rPr lang="zh-TW" altLang="en-US" sz="20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資料庫</a:t>
            </a:r>
            <a:endParaRPr lang="zh-TW" altLang="en-US" sz="2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24707" y="51470"/>
            <a:ext cx="5191509" cy="4953054"/>
            <a:chOff x="1475656" y="110000"/>
            <a:chExt cx="5040560" cy="4809038"/>
          </a:xfrm>
        </p:grpSpPr>
        <p:pic>
          <p:nvPicPr>
            <p:cNvPr id="12291" name="Picture 3" descr="F:\泰山前端網頁-芸秀\專題\draw.io\schema_yunsiou.drawi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10000"/>
              <a:ext cx="5040560" cy="4809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3923928" y="237297"/>
              <a:ext cx="80021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TW" altLang="en-US" sz="1000" spc="600" dirty="0">
                  <a:solidFill>
                    <a:srgbClr val="5F8D4C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購物車</a:t>
              </a:r>
              <a:endParaRPr lang="en-US" altLang="zh-TW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976965" y="2469545"/>
              <a:ext cx="59503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000" spc="600" dirty="0">
                  <a:solidFill>
                    <a:srgbClr val="5F8D4C"/>
                  </a:solidFill>
                  <a:latin typeface="jf open 粉圓 1.1" panose="020F0500000000000000" pitchFamily="34" charset="-120"/>
                  <a:ea typeface="jf open 粉圓 1.1" panose="020F0500000000000000" pitchFamily="34" charset="-120"/>
                </a:rPr>
                <a:t>訂單</a:t>
              </a:r>
              <a:endParaRPr lang="en-US" altLang="zh-TW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62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6398973" y="1836955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5F8D4C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6483749" y="1563638"/>
            <a:ext cx="266429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</a:t>
            </a:r>
            <a:r>
              <a:rPr lang="en-US" altLang="zh-TW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畫面構想</a:t>
            </a:r>
            <a:endParaRPr lang="en-US" altLang="zh-TW" sz="2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</a:t>
            </a:r>
            <a:endParaRPr lang="en-US" altLang="zh-TW" sz="2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447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732465" y="3122437"/>
            <a:ext cx="4799975" cy="1393529"/>
            <a:chOff x="5076056" y="3003798"/>
            <a:chExt cx="5131411" cy="148975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3003798"/>
              <a:ext cx="3726954" cy="1489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Introducing PrimeVue – PrimeFac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5785" y="3646768"/>
              <a:ext cx="1231682" cy="401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矩形 13"/>
          <p:cNvSpPr/>
          <p:nvPr/>
        </p:nvSpPr>
        <p:spPr>
          <a:xfrm>
            <a:off x="3811706" y="4516016"/>
            <a:ext cx="381642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5F8D4C"/>
                </a:solidFill>
              </a:rPr>
              <a:t>Carousel</a:t>
            </a:r>
          </a:p>
          <a:p>
            <a:r>
              <a:rPr lang="en-US" altLang="zh-TW" sz="1000" dirty="0">
                <a:solidFill>
                  <a:srgbClr val="5F8D4C"/>
                </a:solidFill>
              </a:rPr>
              <a:t>Carousel is a content slider featuring </a:t>
            </a:r>
            <a:r>
              <a:rPr lang="en-US" altLang="zh-TW" sz="1000" dirty="0" smtClean="0">
                <a:solidFill>
                  <a:srgbClr val="5F8D4C"/>
                </a:solidFill>
              </a:rPr>
              <a:t>various</a:t>
            </a:r>
            <a:r>
              <a:rPr lang="zh-TW" altLang="en-US" sz="1000" dirty="0" smtClean="0">
                <a:solidFill>
                  <a:srgbClr val="5F8D4C"/>
                </a:solidFill>
              </a:rPr>
              <a:t> </a:t>
            </a:r>
            <a:r>
              <a:rPr lang="en-US" altLang="zh-TW" sz="1000" dirty="0" smtClean="0">
                <a:solidFill>
                  <a:srgbClr val="5F8D4C"/>
                </a:solidFill>
              </a:rPr>
              <a:t>customization </a:t>
            </a:r>
            <a:r>
              <a:rPr lang="en-US" altLang="zh-TW" sz="1000" dirty="0">
                <a:solidFill>
                  <a:srgbClr val="5F8D4C"/>
                </a:solidFill>
              </a:rPr>
              <a:t>options.</a:t>
            </a:r>
          </a:p>
        </p:txBody>
      </p:sp>
      <p:pic>
        <p:nvPicPr>
          <p:cNvPr id="11" name="Picture 2" descr="F:\泰山前端網頁-芸秀\專題\Wireframes\首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1" y="862222"/>
            <a:ext cx="2098949" cy="34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:\泰山前端網頁-芸秀\專題\Wireframes\首頁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25"/>
          <a:stretch/>
        </p:blipFill>
        <p:spPr bwMode="auto">
          <a:xfrm>
            <a:off x="3732466" y="165802"/>
            <a:ext cx="4799974" cy="281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/>
          <p:cNvCxnSpPr/>
          <p:nvPr/>
        </p:nvCxnSpPr>
        <p:spPr>
          <a:xfrm>
            <a:off x="2915816" y="1635646"/>
            <a:ext cx="720080" cy="0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964100" y="3315692"/>
            <a:ext cx="623511" cy="288032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3752" y="699542"/>
            <a:ext cx="36004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300275" y="627534"/>
            <a:ext cx="360040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首頁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637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登山行程</a:t>
            </a:r>
            <a:endParaRPr lang="zh-TW" altLang="en-US" sz="1400" dirty="0"/>
          </a:p>
        </p:txBody>
      </p:sp>
      <p:pic>
        <p:nvPicPr>
          <p:cNvPr id="13" name="Picture 3" descr="F:\泰山前端網頁-芸秀\專題\Wireframes\登山行程 - 難度分類.行程須知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" b="49108"/>
          <a:stretch/>
        </p:blipFill>
        <p:spPr bwMode="auto">
          <a:xfrm>
            <a:off x="3635897" y="339502"/>
            <a:ext cx="5184576" cy="448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泰山前端網頁-芸秀\專題\Wireframes\登山行程 - 難度分類.行程須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1" y="681872"/>
            <a:ext cx="2098949" cy="37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單箭頭接點 6"/>
          <p:cNvCxnSpPr/>
          <p:nvPr/>
        </p:nvCxnSpPr>
        <p:spPr>
          <a:xfrm>
            <a:off x="3002580" y="2139702"/>
            <a:ext cx="576064" cy="0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0978" y="339502"/>
            <a:ext cx="237626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難度分類</a:t>
            </a:r>
            <a:r>
              <a:rPr lang="en-US" altLang="zh-TW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-</a:t>
            </a:r>
            <a:r>
              <a:rPr lang="zh-TW" altLang="en-US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行前須知</a:t>
            </a:r>
            <a:endParaRPr lang="en-US" altLang="zh-TW" sz="12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092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F:\泰山前端網頁-芸秀\專題\Wireframes\登山行程 -百岳 中級山 步道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00"/>
          <a:stretch/>
        </p:blipFill>
        <p:spPr bwMode="auto">
          <a:xfrm>
            <a:off x="3635897" y="741825"/>
            <a:ext cx="5184576" cy="364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:\泰山前端網頁-芸秀\專題\Wireframes\登山行程 -百岳 中級山 步道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58" y="681873"/>
            <a:ext cx="2092571" cy="37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登山行程</a:t>
            </a:r>
            <a:endParaRPr lang="zh-TW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980978" y="339502"/>
            <a:ext cx="237626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2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行程總覽</a:t>
            </a:r>
            <a:endParaRPr lang="en-US" altLang="zh-TW" sz="12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981622" y="1779662"/>
            <a:ext cx="576064" cy="0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73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泰山前端網頁-芸秀\專題\Wireframes\登山行程 -行程內頁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57" y="681873"/>
            <a:ext cx="2092571" cy="37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登山行程</a:t>
            </a:r>
            <a:endParaRPr lang="zh-TW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980978" y="339502"/>
            <a:ext cx="237626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2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商品行程內頁</a:t>
            </a:r>
            <a:endParaRPr lang="en-US" altLang="zh-TW" sz="12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95936" y="610151"/>
            <a:ext cx="187220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5F8D4C"/>
                </a:solidFill>
              </a:rPr>
              <a:t>Galleria</a:t>
            </a:r>
          </a:p>
          <a:p>
            <a:r>
              <a:rPr lang="en-US" altLang="zh-TW" sz="1200" dirty="0">
                <a:solidFill>
                  <a:srgbClr val="5F8D4C"/>
                </a:solidFill>
              </a:rPr>
              <a:t>Galleria is an advanced content gallery component.</a:t>
            </a:r>
          </a:p>
        </p:txBody>
      </p:sp>
      <p:pic>
        <p:nvPicPr>
          <p:cNvPr id="15" name="Picture 2" descr="F:\泰山前端網頁-芸秀\專題\Wireframes\登山行程 -行程內頁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4" t="31603" r="13363" b="35497"/>
          <a:stretch/>
        </p:blipFill>
        <p:spPr bwMode="auto">
          <a:xfrm>
            <a:off x="3419872" y="1779662"/>
            <a:ext cx="3230223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單箭頭接點 15"/>
          <p:cNvCxnSpPr/>
          <p:nvPr/>
        </p:nvCxnSpPr>
        <p:spPr>
          <a:xfrm flipV="1">
            <a:off x="2771800" y="1104587"/>
            <a:ext cx="1080120" cy="303791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721281" y="2715766"/>
            <a:ext cx="842607" cy="161582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23478"/>
            <a:ext cx="3026461" cy="2258880"/>
          </a:xfrm>
          <a:prstGeom prst="rect">
            <a:avLst/>
          </a:prstGeom>
        </p:spPr>
      </p:pic>
      <p:pic>
        <p:nvPicPr>
          <p:cNvPr id="11" name="Picture 2" descr="Introducing PrimeVue – PrimeFac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26793"/>
            <a:ext cx="653141" cy="21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6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文章專欄</a:t>
            </a:r>
            <a:endParaRPr lang="zh-TW" altLang="en-US" sz="1400" dirty="0"/>
          </a:p>
        </p:txBody>
      </p:sp>
      <p:pic>
        <p:nvPicPr>
          <p:cNvPr id="6146" name="Picture 2" descr="F:\泰山前端網頁-芸秀\專題\Wireframes\文章專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8271"/>
            <a:ext cx="4392488" cy="478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3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關於我們</a:t>
            </a:r>
            <a:endParaRPr lang="zh-TW" altLang="en-US" sz="1400" dirty="0"/>
          </a:p>
        </p:txBody>
      </p:sp>
      <p:pic>
        <p:nvPicPr>
          <p:cNvPr id="7170" name="Picture 2" descr="F:\泰山前端網頁-芸秀\專題\Wireframes\關於我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4298"/>
            <a:ext cx="3384376" cy="486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7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登入</a:t>
            </a:r>
            <a:endParaRPr lang="en-US" altLang="zh-TW" sz="1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</a:t>
            </a:r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註冊</a:t>
            </a:r>
            <a:endParaRPr lang="zh-TW" altLang="en-US" sz="1400" dirty="0"/>
          </a:p>
        </p:txBody>
      </p:sp>
      <p:pic>
        <p:nvPicPr>
          <p:cNvPr id="8194" name="Picture 2" descr="F:\泰山前端網頁-芸秀\專題\Wireframes\註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299" y="799521"/>
            <a:ext cx="3871687" cy="35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F:\泰山前端網頁-芸秀\專題\Wireframes\登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66" y="799520"/>
            <a:ext cx="3871687" cy="35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橢圓 26"/>
          <p:cNvSpPr/>
          <p:nvPr/>
        </p:nvSpPr>
        <p:spPr>
          <a:xfrm>
            <a:off x="3159121" y="704982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3159121" y="1510525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3159121" y="3128379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3154996" y="2310999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3160119" y="3915680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3239852" y="431664"/>
            <a:ext cx="3420380" cy="430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</a:t>
            </a:r>
            <a:r>
              <a:rPr lang="zh-TW" altLang="en-US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主題構想</a:t>
            </a:r>
            <a:endParaRPr lang="en-US" altLang="zh-TW" sz="2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</a:t>
            </a:r>
            <a:r>
              <a:rPr lang="zh-TW" altLang="en-US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網站架構</a:t>
            </a:r>
            <a:endParaRPr lang="en-US" altLang="zh-TW" sz="2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3</a:t>
            </a:r>
            <a:r>
              <a:rPr lang="zh-TW" altLang="en-US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畫面構想</a:t>
            </a:r>
            <a:endParaRPr lang="en-US" altLang="zh-TW" sz="2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</a:t>
            </a:r>
            <a:r>
              <a:rPr lang="zh-TW" altLang="en-US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</a:t>
            </a:r>
            <a:r>
              <a:rPr lang="zh-TW" altLang="en-US" sz="2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配色</a:t>
            </a:r>
            <a:endParaRPr lang="en-US" altLang="zh-TW" sz="2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</a:t>
            </a:r>
            <a:r>
              <a:rPr lang="zh-TW" altLang="en-US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en-US" altLang="zh-TW" sz="2400" dirty="0" smtClean="0"/>
              <a:t> 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</a:t>
            </a:r>
            <a:r>
              <a:rPr lang="zh-TW" altLang="en-US" sz="2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資料</a:t>
            </a:r>
            <a:endParaRPr lang="en-US" altLang="zh-TW" sz="2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815210" y="831836"/>
            <a:ext cx="1464906" cy="1464906"/>
          </a:xfrm>
          <a:prstGeom prst="ellipse">
            <a:avLst/>
          </a:prstGeom>
          <a:solidFill>
            <a:srgbClr val="5F8D4C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971600" y="997263"/>
            <a:ext cx="1368152" cy="1134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36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目錄</a:t>
            </a:r>
            <a:endParaRPr lang="zh-TW" altLang="en-US" sz="36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4013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聯絡我們</a:t>
            </a:r>
            <a:endParaRPr lang="zh-TW" altLang="en-US" sz="1400" dirty="0"/>
          </a:p>
        </p:txBody>
      </p:sp>
      <p:pic>
        <p:nvPicPr>
          <p:cNvPr id="9218" name="Picture 2" descr="F:\泰山前端網頁-芸秀\專題\Wireframes\聯絡我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02" y="277915"/>
            <a:ext cx="5015795" cy="457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9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購物</a:t>
            </a:r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車</a:t>
            </a:r>
            <a:endParaRPr lang="zh-TW" altLang="en-US" sz="1400" dirty="0"/>
          </a:p>
        </p:txBody>
      </p:sp>
      <p:pic>
        <p:nvPicPr>
          <p:cNvPr id="10242" name="Picture 2" descr="F:\泰山前端網頁-芸秀\專題\Wireframes\購物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64" y="286269"/>
            <a:ext cx="4997471" cy="455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29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確認</a:t>
            </a:r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訂單</a:t>
            </a:r>
            <a:endParaRPr lang="zh-TW" altLang="en-US" sz="1400" dirty="0"/>
          </a:p>
        </p:txBody>
      </p:sp>
      <p:pic>
        <p:nvPicPr>
          <p:cNvPr id="11266" name="Picture 2" descr="F:\泰山前端網頁-芸秀\專題\Wireframes\確認訂單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89390"/>
            <a:ext cx="4990624" cy="45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>
                <a:solidFill>
                  <a:srgbClr val="5F8D4C"/>
                </a:solidFill>
                <a:ea typeface="jf open 粉圓 1.1" panose="020F0500000000000000" pitchFamily="34" charset="-120"/>
              </a:rPr>
              <a:t>付款</a:t>
            </a:r>
            <a:endParaRPr lang="zh-TW" altLang="en-US" sz="1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71550"/>
            <a:ext cx="8100392" cy="35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:\泰山前端網頁-芸秀\專題\Wireframes\訂單查詢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89389"/>
            <a:ext cx="4990625" cy="45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訂單查詢</a:t>
            </a:r>
          </a:p>
        </p:txBody>
      </p:sp>
    </p:spTree>
    <p:extLst>
      <p:ext uri="{BB962C8B-B14F-4D97-AF65-F5344CB8AC3E}">
        <p14:creationId xmlns:p14="http://schemas.microsoft.com/office/powerpoint/2010/main" val="30205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:\泰山前端網頁-芸秀\專題\Wireframes\後台登入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284774"/>
            <a:ext cx="4990625" cy="45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</a:t>
            </a:r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</a:t>
            </a:r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登入</a:t>
            </a:r>
            <a:endParaRPr lang="en-US" altLang="zh-TW" sz="1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8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F:\泰山前端網頁-芸秀\專題\Wireframes\商品管理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4773"/>
            <a:ext cx="4176464" cy="455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商品管理</a:t>
            </a:r>
            <a:endParaRPr lang="en-US" altLang="zh-TW" sz="1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7403" y="3431778"/>
            <a:ext cx="3736597" cy="4063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000" dirty="0" err="1">
                <a:solidFill>
                  <a:srgbClr val="5F8D4C"/>
                </a:solidFill>
              </a:rPr>
              <a:t>FullCalendar</a:t>
            </a:r>
            <a:endParaRPr lang="en-US" altLang="zh-TW" sz="1000" dirty="0">
              <a:solidFill>
                <a:srgbClr val="5F8D4C"/>
              </a:solidFill>
            </a:endParaRPr>
          </a:p>
          <a:p>
            <a:r>
              <a:rPr lang="en-US" altLang="zh-TW" sz="1000" dirty="0" err="1">
                <a:solidFill>
                  <a:srgbClr val="5F8D4C"/>
                </a:solidFill>
              </a:rPr>
              <a:t>PrimeVue</a:t>
            </a:r>
            <a:r>
              <a:rPr lang="en-US" altLang="zh-TW" sz="1000" dirty="0">
                <a:solidFill>
                  <a:srgbClr val="5F8D4C"/>
                </a:solidFill>
              </a:rPr>
              <a:t> provides theming for the </a:t>
            </a:r>
            <a:r>
              <a:rPr lang="en-US" altLang="zh-TW" sz="1000" dirty="0" err="1">
                <a:solidFill>
                  <a:srgbClr val="5F8D4C"/>
                </a:solidFill>
              </a:rPr>
              <a:t>FullCalendar</a:t>
            </a:r>
            <a:r>
              <a:rPr lang="en-US" altLang="zh-TW" sz="1000" dirty="0">
                <a:solidFill>
                  <a:srgbClr val="5F8D4C"/>
                </a:solidFill>
              </a:rPr>
              <a:t> </a:t>
            </a:r>
            <a:r>
              <a:rPr lang="en-US" altLang="zh-TW" sz="1000" dirty="0" err="1">
                <a:solidFill>
                  <a:srgbClr val="5F8D4C"/>
                </a:solidFill>
              </a:rPr>
              <a:t>Vue</a:t>
            </a:r>
            <a:r>
              <a:rPr lang="en-US" altLang="zh-TW" sz="1000" dirty="0">
                <a:solidFill>
                  <a:srgbClr val="5F8D4C"/>
                </a:solidFill>
              </a:rPr>
              <a:t> component.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9" y="439113"/>
            <a:ext cx="3574458" cy="2994816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4805403" y="1923678"/>
            <a:ext cx="558686" cy="0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ntroducing PrimeVue – PrimeFac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178418"/>
            <a:ext cx="653141" cy="21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77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訂單管理</a:t>
            </a:r>
            <a:endParaRPr lang="en-US" altLang="zh-TW" sz="1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5465436" y="311887"/>
            <a:ext cx="3319526" cy="2766720"/>
            <a:chOff x="1151126" y="-96022"/>
            <a:chExt cx="4394281" cy="3662495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1126" y="-96022"/>
              <a:ext cx="4394281" cy="3403714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1126" y="3291830"/>
              <a:ext cx="4394281" cy="274643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5465436" y="58329"/>
            <a:ext cx="108011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000" dirty="0" err="1">
                <a:solidFill>
                  <a:srgbClr val="5F8D4C"/>
                </a:solidFill>
              </a:rPr>
              <a:t>DataTable</a:t>
            </a:r>
            <a:r>
              <a:rPr lang="en-US" altLang="zh-TW" sz="1000" dirty="0">
                <a:solidFill>
                  <a:srgbClr val="5F8D4C"/>
                </a:solidFill>
              </a:rPr>
              <a:t> </a:t>
            </a:r>
            <a:r>
              <a:rPr lang="en-US" altLang="zh-TW" sz="1000" dirty="0" smtClean="0">
                <a:solidFill>
                  <a:srgbClr val="5F8D4C"/>
                </a:solidFill>
              </a:rPr>
              <a:t>Crud</a:t>
            </a:r>
            <a:endParaRPr lang="en-US" altLang="zh-TW" sz="1000" dirty="0">
              <a:solidFill>
                <a:srgbClr val="5F8D4C"/>
              </a:solidFill>
            </a:endParaRPr>
          </a:p>
        </p:txBody>
      </p:sp>
      <p:pic>
        <p:nvPicPr>
          <p:cNvPr id="19458" name="Picture 2" descr="F:\泰山前端網頁-芸秀\專題\Wireframes\訂單管理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41" y="129823"/>
            <a:ext cx="3966199" cy="4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/>
          <p:cNvCxnSpPr/>
          <p:nvPr/>
        </p:nvCxnSpPr>
        <p:spPr>
          <a:xfrm>
            <a:off x="4805403" y="1438811"/>
            <a:ext cx="558686" cy="0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515" y="3294637"/>
            <a:ext cx="3229553" cy="169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>
            <a:off x="4436826" y="4227934"/>
            <a:ext cx="927263" cy="0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076259" y="3219822"/>
            <a:ext cx="88036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5F8D4C"/>
                </a:solidFill>
              </a:rPr>
              <a:t>Combo Chart</a:t>
            </a:r>
          </a:p>
          <a:p>
            <a:endParaRPr lang="en-US" altLang="zh-TW" sz="1000" dirty="0">
              <a:solidFill>
                <a:srgbClr val="5F8D4C"/>
              </a:solidFill>
            </a:endParaRPr>
          </a:p>
        </p:txBody>
      </p:sp>
      <p:pic>
        <p:nvPicPr>
          <p:cNvPr id="14" name="Picture 2" descr="Introducing PrimeVue – PrimeFac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59" y="126793"/>
            <a:ext cx="653141" cy="21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9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會員管理</a:t>
            </a:r>
            <a:endParaRPr lang="en-US" altLang="zh-TW" sz="1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0482" name="Picture 2" descr="F:\泰山前端網頁-芸秀\專題\Wireframes\會員管理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823"/>
            <a:ext cx="4724400" cy="4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1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F:\泰山前端網頁-芸秀\專題\Wireframes\頁面管理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1" y="195429"/>
            <a:ext cx="4610882" cy="475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3528" y="-7103"/>
            <a:ext cx="309691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275" y="627534"/>
            <a:ext cx="360040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400" dirty="0"/>
              <a:t>—</a:t>
            </a:r>
            <a:endParaRPr lang="en-US" altLang="zh-TW" sz="1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頁面管理</a:t>
            </a:r>
            <a:endParaRPr lang="en-US" altLang="zh-TW" sz="1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650405"/>
            <a:ext cx="3096344" cy="199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17603"/>
            <a:ext cx="3096344" cy="185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721777" y="195429"/>
            <a:ext cx="295467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5F8D4C"/>
                </a:solidFill>
              </a:rPr>
              <a:t>Splitter</a:t>
            </a:r>
          </a:p>
          <a:p>
            <a:r>
              <a:rPr lang="en-US" altLang="zh-TW" sz="1000" dirty="0">
                <a:solidFill>
                  <a:srgbClr val="5F8D4C"/>
                </a:solidFill>
              </a:rPr>
              <a:t>Splitter is utilized to separate and resize panels.</a:t>
            </a: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163091" y="3795886"/>
            <a:ext cx="633045" cy="0"/>
          </a:xfrm>
          <a:prstGeom prst="straightConnector1">
            <a:avLst/>
          </a:prstGeom>
          <a:ln w="19050">
            <a:solidFill>
              <a:srgbClr val="F7ED6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ntroducing PrimeVue – PrimeFac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7" y="4155926"/>
            <a:ext cx="653141" cy="21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7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橢圓 17"/>
          <p:cNvSpPr/>
          <p:nvPr/>
        </p:nvSpPr>
        <p:spPr>
          <a:xfrm>
            <a:off x="6398973" y="1836955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5F8D4C"/>
              </a:solidFill>
            </a:endParaRPr>
          </a:p>
        </p:txBody>
      </p:sp>
      <p:sp>
        <p:nvSpPr>
          <p:cNvPr id="17" name="副標題 2"/>
          <p:cNvSpPr txBox="1">
            <a:spLocks/>
          </p:cNvSpPr>
          <p:nvPr/>
        </p:nvSpPr>
        <p:spPr>
          <a:xfrm>
            <a:off x="6479704" y="1563638"/>
            <a:ext cx="266429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</a:t>
            </a:r>
            <a:r>
              <a:rPr lang="zh-TW" altLang="en-US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主題構想</a:t>
            </a:r>
            <a:endParaRPr lang="en-US" altLang="zh-TW" sz="2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6398973" y="1836955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5F8D4C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6479704" y="1563638"/>
            <a:ext cx="266429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4</a:t>
            </a:r>
            <a:r>
              <a:rPr lang="zh-TW" altLang="en-US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主題配色</a:t>
            </a:r>
            <a:endParaRPr lang="en-US" altLang="zh-TW" sz="2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53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07633" y="555525"/>
            <a:ext cx="1928733" cy="838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顏色搭配</a:t>
            </a:r>
            <a:endParaRPr lang="en-US" altLang="zh-TW" sz="28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1" y="1779663"/>
            <a:ext cx="8102077" cy="13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07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6398973" y="1836955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5F8D4C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6479704" y="1563638"/>
            <a:ext cx="266429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5</a:t>
            </a:r>
            <a:r>
              <a:rPr lang="zh-TW" altLang="en-US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zh-TW" altLang="en-US" sz="2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參考資料</a:t>
            </a:r>
            <a:endParaRPr lang="en-US" altLang="zh-TW" sz="2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l">
              <a:lnSpc>
                <a:spcPct val="200000"/>
              </a:lnSpc>
            </a:pPr>
            <a:endParaRPr lang="en-US" altLang="zh-TW" sz="2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7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/>
          </p:cNvPicPr>
          <p:nvPr/>
        </p:nvPicPr>
        <p:blipFill rotWithShape="1">
          <a:blip r:embed="rId2"/>
          <a:srcRect t="11819" b="4602"/>
          <a:stretch/>
        </p:blipFill>
        <p:spPr bwMode="auto">
          <a:xfrm>
            <a:off x="663870" y="734413"/>
            <a:ext cx="7816259" cy="3674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666752" y="4414473"/>
            <a:ext cx="781337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輪播圖</a:t>
            </a:r>
            <a:r>
              <a:rPr lang="en-US" altLang="zh-TW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|</a:t>
            </a:r>
            <a:r>
              <a:rPr lang="zh-TW" altLang="en-US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手繪插畫</a:t>
            </a:r>
            <a:r>
              <a:rPr lang="en-US" altLang="zh-TW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|</a:t>
            </a:r>
            <a:r>
              <a:rPr lang="zh-TW" altLang="en-US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網站連結</a:t>
            </a:r>
            <a:r>
              <a:rPr lang="en-US" altLang="zh-TW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:</a:t>
            </a:r>
            <a:r>
              <a:rPr lang="zh-TW" altLang="en-US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1200" dirty="0">
                <a:latin typeface="Adobe 黑体 Std R" pitchFamily="34" charset="-128"/>
                <a:ea typeface="Adobe 黑体 Std R" pitchFamily="34" charset="-128"/>
                <a:hlinkClick r:id="rId3"/>
              </a:rPr>
              <a:t>https://daydreamdesigns.co.uk/</a:t>
            </a:r>
            <a:endParaRPr lang="en-US" altLang="zh-TW" sz="12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752" y="2648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手繪</a:t>
            </a:r>
            <a:r>
              <a:rPr lang="zh-TW" altLang="en-US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視覺</a:t>
            </a:r>
            <a:r>
              <a:rPr lang="zh-TW" altLang="en-US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</a:t>
            </a:r>
            <a:endParaRPr lang="en-US" altLang="zh-TW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774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63079" y="4443958"/>
            <a:ext cx="758344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網站連結</a:t>
            </a:r>
            <a:r>
              <a:rPr lang="en-US" altLang="zh-TW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:</a:t>
            </a:r>
            <a:r>
              <a:rPr lang="zh-TW" altLang="en-US" sz="12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z="1200" dirty="0">
                <a:latin typeface="Adobe 黑体 Std R" pitchFamily="34" charset="-128"/>
                <a:ea typeface="Adobe 黑体 Std R" pitchFamily="34" charset="-128"/>
                <a:hlinkClick r:id="rId2"/>
              </a:rPr>
              <a:t>https://preview.themeforest.net/item/hayka-hiking-camping-elementor-template-kit/full_screen_preview/36863002?_</a:t>
            </a:r>
            <a:r>
              <a:rPr lang="en-US" altLang="zh-TW" sz="1200" dirty="0" smtClean="0">
                <a:latin typeface="Adobe 黑体 Std R" pitchFamily="34" charset="-128"/>
                <a:ea typeface="Adobe 黑体 Std R" pitchFamily="34" charset="-128"/>
                <a:hlinkClick r:id="rId2"/>
              </a:rPr>
              <a:t>ga=2.202790673.149489957.1655425935-1183000624.1655425935</a:t>
            </a:r>
            <a:endParaRPr lang="en-US" altLang="zh-TW" sz="1200" dirty="0" smtClean="0">
              <a:latin typeface="Adobe 黑体 Std R" pitchFamily="34" charset="-128"/>
              <a:ea typeface="Adobe 黑体 Std R" pitchFamily="3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752" y="2648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版型網站參考</a:t>
            </a:r>
            <a:endParaRPr lang="en-US" altLang="zh-TW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37" y="710185"/>
            <a:ext cx="7610389" cy="373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9615" y="355758"/>
            <a:ext cx="7944833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台灣登山網站資料參考</a:t>
            </a:r>
            <a:endParaRPr lang="en-US" altLang="zh-TW" sz="12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endParaRPr lang="en-US" altLang="zh-TW" sz="12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zh-TW" altLang="en-US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山系卡波</a:t>
            </a:r>
            <a:endParaRPr lang="en-US" altLang="zh-TW" sz="1000" dirty="0">
              <a:latin typeface="Adobe 黑体 Std R" pitchFamily="34" charset="-128"/>
              <a:ea typeface="Adobe 黑体 Std R" pitchFamily="34" charset="-128"/>
            </a:endParaRPr>
          </a:p>
          <a:p>
            <a:r>
              <a:rPr lang="en-US" altLang="zh-TW" sz="1000" dirty="0">
                <a:latin typeface="Adobe 黑体 Std R" pitchFamily="34" charset="-128"/>
                <a:ea typeface="Adobe 黑体 Std R" pitchFamily="34" charset="-128"/>
                <a:hlinkClick r:id="rId2"/>
              </a:rPr>
              <a:t>https://mwildercouple.com</a:t>
            </a:r>
            <a:r>
              <a:rPr lang="en-US" altLang="zh-TW" sz="1000" dirty="0" smtClean="0">
                <a:latin typeface="Adobe 黑体 Std R" pitchFamily="34" charset="-128"/>
                <a:ea typeface="Adobe 黑体 Std R" pitchFamily="34" charset="-128"/>
                <a:hlinkClick r:id="rId2"/>
              </a:rPr>
              <a:t>/</a:t>
            </a:r>
            <a:endParaRPr lang="en-US" altLang="zh-TW" sz="1000" dirty="0" smtClean="0"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sz="1000" dirty="0">
              <a:latin typeface="Adobe 黑体 Std R" pitchFamily="34" charset="-128"/>
              <a:ea typeface="Adobe 黑体 Std R" pitchFamily="34" charset="-128"/>
            </a:endParaRPr>
          </a:p>
          <a:p>
            <a:r>
              <a:rPr lang="zh-TW" altLang="en-US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荒野旅人</a:t>
            </a:r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en-US" altLang="zh-TW" sz="1000" dirty="0">
                <a:latin typeface="Adobe 黑体 Std R" pitchFamily="34" charset="-128"/>
                <a:ea typeface="Adobe 黑体 Std R" pitchFamily="34" charset="-128"/>
                <a:hlinkClick r:id="rId3"/>
              </a:rPr>
              <a:t>https://</a:t>
            </a:r>
            <a:r>
              <a:rPr lang="en-US" altLang="zh-TW" sz="1000" dirty="0" smtClean="0">
                <a:latin typeface="Adobe 黑体 Std R" pitchFamily="34" charset="-128"/>
                <a:ea typeface="Adobe 黑体 Std R" pitchFamily="34" charset="-128"/>
                <a:hlinkClick r:id="rId3"/>
              </a:rPr>
              <a:t>www.travelwildtw.com/products</a:t>
            </a:r>
            <a:endParaRPr lang="en-US" altLang="zh-TW" sz="1000" dirty="0" smtClean="0"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zh-TW" altLang="en-US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台灣</a:t>
            </a:r>
            <a:r>
              <a:rPr lang="en-US" altLang="zh-TW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368</a:t>
            </a:r>
          </a:p>
          <a:p>
            <a:r>
              <a:rPr lang="en-US" altLang="zh-TW" sz="1000" dirty="0">
                <a:latin typeface="Adobe 黑体 Std R" pitchFamily="34" charset="-128"/>
                <a:ea typeface="Adobe 黑体 Std R" pitchFamily="34" charset="-128"/>
                <a:hlinkClick r:id="rId4"/>
              </a:rPr>
              <a:t>https://www.taiwan368368.com.tw/products</a:t>
            </a:r>
            <a:endParaRPr lang="en-US" altLang="zh-TW" sz="1000" dirty="0"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zh-TW" altLang="en-US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山林秘境​​</a:t>
            </a:r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en-US" altLang="zh-TW" sz="1000" dirty="0">
                <a:latin typeface="Adobe 黑体 Std R" pitchFamily="34" charset="-128"/>
                <a:ea typeface="Adobe 黑体 Std R" pitchFamily="34" charset="-128"/>
                <a:hlinkClick r:id="rId5"/>
              </a:rPr>
              <a:t>https://www.mts.tw</a:t>
            </a:r>
            <a:r>
              <a:rPr lang="en-US" altLang="zh-TW" sz="1000" dirty="0" smtClean="0">
                <a:latin typeface="Adobe 黑体 Std R" pitchFamily="34" charset="-128"/>
                <a:ea typeface="Adobe 黑体 Std R" pitchFamily="34" charset="-128"/>
                <a:hlinkClick r:id="rId5"/>
              </a:rPr>
              <a:t>/</a:t>
            </a:r>
            <a:endParaRPr lang="en-US" altLang="zh-TW" sz="1000" dirty="0" smtClean="0"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sz="1000" dirty="0" smtClean="0">
              <a:latin typeface="Adobe 黑体 Std R" pitchFamily="34" charset="-128"/>
              <a:ea typeface="Adobe 黑体 Std R" pitchFamily="34" charset="-128"/>
            </a:endParaRPr>
          </a:p>
          <a:p>
            <a:r>
              <a:rPr lang="zh-TW" altLang="en-US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岳野</a:t>
            </a:r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en-US" altLang="zh-TW" sz="1000" dirty="0">
                <a:latin typeface="Adobe 黑体 Std R" pitchFamily="34" charset="-128"/>
                <a:ea typeface="Adobe 黑体 Std R" pitchFamily="34" charset="-128"/>
                <a:hlinkClick r:id="rId6"/>
              </a:rPr>
              <a:t>https://</a:t>
            </a:r>
            <a:r>
              <a:rPr lang="en-US" altLang="zh-TW" sz="1000" dirty="0" smtClean="0">
                <a:latin typeface="Adobe 黑体 Std R" pitchFamily="34" charset="-128"/>
                <a:ea typeface="Adobe 黑体 Std R" pitchFamily="34" charset="-128"/>
                <a:hlinkClick r:id="rId6"/>
              </a:rPr>
              <a:t>www.mountainfield.com.tw/pages?website_module_classify_sn=122</a:t>
            </a:r>
            <a:endParaRPr lang="en-US" altLang="zh-TW" sz="1000" dirty="0" smtClean="0"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zh-TW" altLang="en-US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臺灣登山申請一站式服務網</a:t>
            </a:r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en-US" altLang="zh-TW" sz="1000" dirty="0">
                <a:latin typeface="Adobe 黑体 Std R" pitchFamily="34" charset="-128"/>
                <a:ea typeface="Adobe 黑体 Std R" pitchFamily="34" charset="-128"/>
                <a:hlinkClick r:id="rId7"/>
              </a:rPr>
              <a:t>https://hike.taiwan.gov.tw/</a:t>
            </a:r>
            <a:endParaRPr lang="en-US" altLang="zh-TW" sz="1000" dirty="0"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zh-TW" altLang="en-US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桃源戶外</a:t>
            </a:r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en-US" altLang="zh-TW" sz="1000" dirty="0">
                <a:latin typeface="Adobe 黑体 Std R" pitchFamily="34" charset="-128"/>
                <a:ea typeface="Adobe 黑体 Std R" pitchFamily="34" charset="-128"/>
                <a:hlinkClick r:id="rId8"/>
              </a:rPr>
              <a:t>https://shop.polarstar.tw/?gclid=CjwKCAjw5s6WBhA4EiwACGncZYsDW3Av-79kuA4nF7uRNZdOjZxVHpE2abrXZO-LNEQmW1UHtzJjxxoCVw8QAvD_BwE</a:t>
            </a:r>
            <a:endParaRPr lang="en-US" altLang="zh-TW" sz="1000" dirty="0"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zh-TW" altLang="en-US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戶外風格誌</a:t>
            </a:r>
            <a:r>
              <a:rPr lang="en-US" altLang="zh-TW" sz="10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: </a:t>
            </a:r>
            <a:r>
              <a:rPr lang="en-US" altLang="zh-TW" sz="1000" spc="600" dirty="0" err="1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OUTSiDERS</a:t>
            </a:r>
            <a:endParaRPr lang="en-US" altLang="zh-TW" sz="10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r>
              <a:rPr lang="en-US" altLang="zh-TW" sz="1000" dirty="0">
                <a:latin typeface="Adobe 黑体 Std R" pitchFamily="34" charset="-128"/>
                <a:ea typeface="Adobe 黑体 Std R" pitchFamily="34" charset="-128"/>
                <a:hlinkClick r:id="rId9"/>
              </a:rPr>
              <a:t>https://www.outsiders.com.tw/</a:t>
            </a:r>
            <a:endParaRPr lang="en-US" altLang="zh-TW" sz="1000" dirty="0">
              <a:latin typeface="Adobe 黑体 Std R" pitchFamily="34" charset="-128"/>
              <a:ea typeface="Adobe 黑体 Std R" pitchFamily="34" charset="-128"/>
            </a:endParaRPr>
          </a:p>
          <a:p>
            <a:endParaRPr lang="en-US" altLang="zh-TW" sz="1200" dirty="0">
              <a:latin typeface="Adobe 黑体 Std R" pitchFamily="34" charset="-128"/>
              <a:ea typeface="Adobe 黑体 Std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541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泰山前端網頁-芸秀\366609A7-AF04-4E2D-97EB-A8F9910054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9" b="265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9144694" cy="5157705"/>
          </a:xfrm>
          <a:prstGeom prst="rect">
            <a:avLst/>
          </a:prstGeom>
          <a:solidFill>
            <a:srgbClr val="EBF1D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4" name="矩形 3"/>
          <p:cNvSpPr/>
          <p:nvPr/>
        </p:nvSpPr>
        <p:spPr>
          <a:xfrm>
            <a:off x="6156176" y="771550"/>
            <a:ext cx="24482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報告完畢！</a:t>
            </a:r>
            <a:endParaRPr lang="en-US" altLang="zh-TW" sz="2800" spc="600" dirty="0" smtClean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  <a:p>
            <a:pPr>
              <a:lnSpc>
                <a:spcPct val="150000"/>
              </a:lnSpc>
            </a:pPr>
            <a:r>
              <a:rPr lang="zh-TW" altLang="en-US" sz="2800" spc="6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謝謝</a:t>
            </a:r>
            <a:r>
              <a:rPr lang="zh-TW" altLang="en-US" sz="2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大家</a:t>
            </a:r>
            <a:r>
              <a:rPr lang="zh-TW" altLang="en-US" sz="2800" spc="6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！</a:t>
            </a:r>
            <a:endParaRPr lang="en-US" altLang="zh-TW" sz="2800" spc="600" dirty="0" smtClean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37654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9144694" cy="5157705"/>
          </a:xfrm>
          <a:prstGeom prst="rect">
            <a:avLst/>
          </a:prstGeom>
          <a:solidFill>
            <a:srgbClr val="EBF1D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7" name="圓角矩形 6"/>
          <p:cNvSpPr/>
          <p:nvPr/>
        </p:nvSpPr>
        <p:spPr>
          <a:xfrm>
            <a:off x="1187624" y="2158678"/>
            <a:ext cx="1342123" cy="1342123"/>
          </a:xfrm>
          <a:prstGeom prst="roundRect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807222" y="2158678"/>
            <a:ext cx="1342123" cy="1342123"/>
          </a:xfrm>
          <a:prstGeom prst="roundRect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425618" y="2158678"/>
            <a:ext cx="1342123" cy="1342123"/>
          </a:xfrm>
          <a:prstGeom prst="roundRect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47442" y="843558"/>
            <a:ext cx="6449115" cy="7485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專題發想</a:t>
            </a:r>
            <a:endParaRPr lang="en-US" altLang="zh-TW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0" indent="0">
              <a:buNone/>
            </a:pPr>
            <a:endParaRPr lang="en-US" altLang="zh-TW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20496" y="2414241"/>
            <a:ext cx="1226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爬山興趣</a:t>
            </a:r>
            <a:endParaRPr lang="zh-TW" altLang="en-US" sz="2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40094" y="2414241"/>
            <a:ext cx="1226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朋友</a:t>
            </a:r>
            <a:endParaRPr lang="en-US" altLang="zh-TW" sz="2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2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創業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489676" y="2537352"/>
            <a:ext cx="594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＋</a:t>
            </a:r>
            <a:endParaRPr lang="zh-TW" altLang="en-US" sz="3200" b="1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843808" y="2537352"/>
            <a:ext cx="594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＋</a:t>
            </a:r>
            <a:endParaRPr lang="zh-TW" altLang="en-US" sz="3200" b="1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57408" y="2414241"/>
            <a:ext cx="1226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手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繪</a:t>
            </a:r>
            <a:endParaRPr lang="en-US" altLang="zh-TW" sz="2400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2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風格</a:t>
            </a:r>
          </a:p>
        </p:txBody>
      </p:sp>
    </p:spTree>
    <p:extLst>
      <p:ext uri="{BB962C8B-B14F-4D97-AF65-F5344CB8AC3E}">
        <p14:creationId xmlns:p14="http://schemas.microsoft.com/office/powerpoint/2010/main" val="403571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9144694" cy="5157705"/>
          </a:xfrm>
          <a:prstGeom prst="rect">
            <a:avLst/>
          </a:prstGeom>
          <a:solidFill>
            <a:srgbClr val="EBF1D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圓角矩形 17"/>
          <p:cNvSpPr/>
          <p:nvPr/>
        </p:nvSpPr>
        <p:spPr>
          <a:xfrm>
            <a:off x="611561" y="1347614"/>
            <a:ext cx="7920880" cy="30243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99992" y="1733338"/>
            <a:ext cx="3888432" cy="2278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回想</a:t>
            </a:r>
            <a:r>
              <a:rPr lang="zh-TW" altLang="en-US" sz="12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自己第一次登山就被山景給感動，大自然的寬闊，對應自己的渺小。後來為了更親近山林，決定全心投入登山產業，透過嚮導受訓、野外急救等訓練課程，充實自己，也期望自己能在未來給予隊員登山知識，帶著隊員感受生理上和心理上的變化，希望透過各種對話，讓爬山不僅僅是一項活動，更是一場愛上山林、愛上生活的過程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53" y="1645915"/>
            <a:ext cx="3238440" cy="242773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013953" y="1645915"/>
            <a:ext cx="3238440" cy="2427734"/>
          </a:xfrm>
          <a:prstGeom prst="rect">
            <a:avLst/>
          </a:prstGeom>
          <a:solidFill>
            <a:srgbClr val="EBF1D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0" name="內容版面配置區 2"/>
          <p:cNvSpPr>
            <a:spLocks noGrp="1"/>
          </p:cNvSpPr>
          <p:nvPr>
            <p:ph idx="1"/>
          </p:nvPr>
        </p:nvSpPr>
        <p:spPr>
          <a:xfrm>
            <a:off x="1347442" y="561860"/>
            <a:ext cx="6449115" cy="7485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朋友創業</a:t>
            </a:r>
            <a:r>
              <a:rPr lang="zh-TW" altLang="en-US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初衷</a:t>
            </a:r>
            <a:endParaRPr lang="en-US" altLang="zh-TW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1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694" cy="5157705"/>
          </a:xfrm>
          <a:prstGeom prst="rect">
            <a:avLst/>
          </a:prstGeom>
          <a:solidFill>
            <a:srgbClr val="EBF1D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47442" y="843558"/>
            <a:ext cx="6449115" cy="7485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台灣登山行程官網</a:t>
            </a:r>
          </a:p>
          <a:p>
            <a:pPr marL="0" indent="0">
              <a:buNone/>
            </a:pPr>
            <a:endParaRPr lang="en-US" altLang="zh-TW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0" indent="0">
              <a:buNone/>
            </a:pPr>
            <a:endParaRPr lang="en-US" altLang="zh-TW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84075" y="1828187"/>
            <a:ext cx="2614516" cy="23997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05656" y="1923678"/>
            <a:ext cx="21049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客群</a:t>
            </a:r>
            <a:r>
              <a:rPr lang="en-US" altLang="zh-TW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:</a:t>
            </a:r>
          </a:p>
          <a:p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喜愛</a:t>
            </a:r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山、想體驗台灣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山岳</a:t>
            </a:r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的族群</a:t>
            </a:r>
            <a:endParaRPr lang="en-US" altLang="zh-TW" sz="16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endParaRPr lang="en-US" altLang="zh-TW" sz="16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年齡層 </a:t>
            </a:r>
            <a:r>
              <a:rPr lang="en-US" altLang="zh-TW" sz="1600" spc="30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12-60</a:t>
            </a:r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歲</a:t>
            </a:r>
            <a:endParaRPr lang="en-US" altLang="zh-TW" sz="16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en-US" altLang="zh-TW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(</a:t>
            </a:r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需身體狀況評估</a:t>
            </a:r>
            <a:r>
              <a:rPr lang="en-US" altLang="zh-TW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)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3264395" y="1828187"/>
            <a:ext cx="2614516" cy="23997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6144715" y="1828187"/>
            <a:ext cx="2614516" cy="23997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485976" y="1923679"/>
            <a:ext cx="2171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服務項目</a:t>
            </a:r>
            <a:r>
              <a:rPr lang="en-US" altLang="zh-TW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:</a:t>
            </a:r>
            <a:r>
              <a:rPr lang="zh-TW" altLang="en-US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endParaRPr lang="en-US" altLang="zh-TW" b="1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提供各式登山行程</a:t>
            </a:r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活動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、</a:t>
            </a:r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客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製化登山</a:t>
            </a:r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行程服務，並由專業訓練過領隊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帶領團員安全上下山。</a:t>
            </a:r>
            <a:endParaRPr lang="en-US" altLang="zh-TW" sz="1600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endParaRPr lang="en-US" altLang="zh-TW" sz="16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366296" y="1923679"/>
            <a:ext cx="2171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b="1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登山</a:t>
            </a:r>
            <a:r>
              <a:rPr lang="zh-TW" altLang="en-US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教育推廣</a:t>
            </a:r>
            <a:r>
              <a:rPr lang="en-US" altLang="zh-TW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:</a:t>
            </a:r>
          </a:p>
          <a:p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將登山經驗透過文章專欄分享，讓每個人多瞭解山知識，除了降低戶外風險外，更需要大家一起保護這片山林。</a:t>
            </a:r>
            <a:endParaRPr lang="en-US" altLang="zh-TW" sz="1600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2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694" cy="5157705"/>
          </a:xfrm>
          <a:prstGeom prst="rect">
            <a:avLst/>
          </a:prstGeom>
          <a:solidFill>
            <a:srgbClr val="EBF1D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347442" y="843558"/>
            <a:ext cx="6449115" cy="748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主要功能</a:t>
            </a:r>
            <a:endParaRPr lang="en-US" altLang="zh-TW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84075" y="1828187"/>
            <a:ext cx="2614516" cy="23997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05656" y="2489451"/>
            <a:ext cx="2104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可查看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活動</a:t>
            </a:r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行程、商品、文章分享</a:t>
            </a:r>
            <a:endParaRPr lang="en-US" altLang="zh-TW" sz="16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endParaRPr lang="en-US" altLang="zh-TW" sz="16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及會員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註冊</a:t>
            </a:r>
            <a:r>
              <a:rPr lang="en-US" altLang="zh-TW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/</a:t>
            </a:r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登入</a:t>
            </a:r>
            <a:endParaRPr lang="en-US" altLang="zh-TW" sz="1600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264395" y="1828187"/>
            <a:ext cx="2614516" cy="23997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144715" y="1828187"/>
            <a:ext cx="2614516" cy="23997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96893" y="2612562"/>
            <a:ext cx="246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線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上下單</a:t>
            </a:r>
            <a:r>
              <a:rPr lang="en-US" altLang="zh-TW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(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購物車</a:t>
            </a:r>
            <a:r>
              <a:rPr lang="en-US" altLang="zh-TW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)</a:t>
            </a:r>
          </a:p>
          <a:p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線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上付款</a:t>
            </a:r>
            <a:r>
              <a:rPr lang="en-US" altLang="zh-TW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(</a:t>
            </a:r>
            <a:r>
              <a:rPr lang="zh-TW" altLang="en-US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轉帳資料</a:t>
            </a:r>
            <a:r>
              <a:rPr lang="en-US" altLang="zh-TW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)</a:t>
            </a:r>
          </a:p>
          <a:p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跳通知回傳訂單完成</a:t>
            </a:r>
            <a:endParaRPr lang="en-US" altLang="zh-TW" sz="1600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486670" y="2735673"/>
            <a:ext cx="217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後台管理可查詢、新增、修改、刪除</a:t>
            </a:r>
            <a:endParaRPr lang="en-US" altLang="zh-TW" sz="16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43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694" cy="5157705"/>
          </a:xfrm>
          <a:prstGeom prst="rect">
            <a:avLst/>
          </a:prstGeom>
          <a:solidFill>
            <a:srgbClr val="EBF1D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3" name="圓角矩形 12"/>
          <p:cNvSpPr/>
          <p:nvPr/>
        </p:nvSpPr>
        <p:spPr>
          <a:xfrm>
            <a:off x="384075" y="1828187"/>
            <a:ext cx="2614516" cy="23997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264395" y="1828187"/>
            <a:ext cx="2614516" cy="23997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6144715" y="1828187"/>
            <a:ext cx="2614516" cy="239974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347442" y="843558"/>
            <a:ext cx="6449115" cy="748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使用技術</a:t>
            </a:r>
            <a:endParaRPr lang="en-US" altLang="zh-TW" spc="600" dirty="0" smtClean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12" name="Picture 2" descr="Introducing PrimeVue – PrimeFa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00374"/>
            <a:ext cx="1780481" cy="5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605656" y="2008803"/>
            <a:ext cx="210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</a:t>
            </a:r>
            <a:endParaRPr lang="en-US" altLang="zh-TW" b="1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296893" y="2008803"/>
            <a:ext cx="246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影像視覺</a:t>
            </a:r>
            <a:endParaRPr lang="en-US" altLang="zh-TW" b="1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486670" y="2008803"/>
            <a:ext cx="217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後端</a:t>
            </a:r>
            <a:endParaRPr lang="en-US" altLang="zh-TW" b="1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1026" name="Picture 2" descr="MongoDB Introduction. Img source : mongodb.com | by Blockchain Simplified | 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878" y="3077756"/>
            <a:ext cx="2256185" cy="11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ue.js framework Java Script | Wykorzystanie Vuej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20" y="2643758"/>
            <a:ext cx="1142773" cy="6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很棒的免费LOGO设计软件一定要试试| Logo Design Blog | Log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74489"/>
            <a:ext cx="1777074" cy="7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dobe Illustrator – Corpac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48" y="3268676"/>
            <a:ext cx="1464755" cy="59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ode.js 是什麼？跟JavaScript 有什麼關係｜ALPHA Camp Blo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3" b="13311"/>
          <a:stretch/>
        </p:blipFill>
        <p:spPr bwMode="auto">
          <a:xfrm>
            <a:off x="3774296" y="2573934"/>
            <a:ext cx="1661800" cy="7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9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6398973" y="1836955"/>
            <a:ext cx="476775" cy="476775"/>
          </a:xfrm>
          <a:prstGeom prst="ellipse">
            <a:avLst/>
          </a:prstGeom>
          <a:solidFill>
            <a:schemeClr val="bg1"/>
          </a:solidFill>
          <a:ln>
            <a:solidFill>
              <a:srgbClr val="5F8D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5F8D4C"/>
              </a:solidFill>
            </a:endParaRP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6479704" y="1563638"/>
            <a:ext cx="266429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zh-TW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2</a:t>
            </a:r>
            <a:r>
              <a:rPr lang="zh-TW" altLang="en-US" sz="18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zh-TW" altLang="en-US" sz="2400" spc="600" dirty="0" smtClean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</a:t>
            </a:r>
            <a:r>
              <a:rPr lang="zh-TW" altLang="en-US" sz="2400" spc="600" dirty="0">
                <a:solidFill>
                  <a:srgbClr val="5F8D4C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架構</a:t>
            </a:r>
            <a:endParaRPr lang="en-US" altLang="zh-TW" sz="2400" spc="600" dirty="0">
              <a:solidFill>
                <a:srgbClr val="5F8D4C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230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554</Words>
  <Application>Microsoft Office PowerPoint</Application>
  <PresentationFormat>如螢幕大小 (16:9)</PresentationFormat>
  <Paragraphs>151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Adobe 黑体 Std R</vt:lpstr>
      <vt:lpstr>jf open 粉圓 1.1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yunsi</dc:creator>
  <cp:lastModifiedBy>USER</cp:lastModifiedBy>
  <cp:revision>139</cp:revision>
  <dcterms:created xsi:type="dcterms:W3CDTF">2022-07-17T13:32:45Z</dcterms:created>
  <dcterms:modified xsi:type="dcterms:W3CDTF">2022-07-20T03:05:39Z</dcterms:modified>
</cp:coreProperties>
</file>